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0" r:id="rId3"/>
    <p:sldId id="282" r:id="rId4"/>
    <p:sldId id="285" r:id="rId5"/>
    <p:sldId id="280" r:id="rId6"/>
    <p:sldId id="283" r:id="rId7"/>
    <p:sldId id="286" r:id="rId8"/>
    <p:sldId id="284" r:id="rId9"/>
    <p:sldId id="287" r:id="rId10"/>
    <p:sldId id="257" r:id="rId11"/>
    <p:sldId id="288" r:id="rId12"/>
    <p:sldId id="289" r:id="rId13"/>
    <p:sldId id="290" r:id="rId14"/>
    <p:sldId id="291" r:id="rId15"/>
    <p:sldId id="27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100"/>
    <a:srgbClr val="F8BC34"/>
    <a:srgbClr val="171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86872-40FA-14E4-94F3-0CF96B5BB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3AA1D5-234B-1107-C078-6412BADA5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9F8980-0576-FFD4-8841-845BEA01D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D3A244-795D-5790-E117-F783E3A1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59D78A-F567-71FE-9266-1A656426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F5C833B-9F9E-F5E5-F733-42243B34C2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994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A06004-5FB1-E28E-4442-6E077550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CE6862-5579-4D00-FF60-D36CD2932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A310C2-C6E5-D3FE-0B0C-AB1C2306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00743A-F55C-1008-493A-4FCFD40C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5F6765-5F55-B15D-3412-CB6B9125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A925E74-2704-0B14-D915-A9BEB4E57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6174" y="5949280"/>
            <a:ext cx="5136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078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4F4F68C-2FC9-2DE1-B3ED-AA8B52030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8D4B2B-43B3-8E25-5803-EBADFA740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ABBF0B-093B-A517-B11F-0F3AA03D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124888-307F-FE14-8335-99AD02AC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FCE8C0-1A33-81A0-B1B6-BF13A201A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49081ED-DA3D-C1B9-1FB7-B74E6AA8A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6174" y="5949280"/>
            <a:ext cx="5136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294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BB470C-03D3-EFE9-00DF-3FC4DAA53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04EE95-4F7D-51CF-8F93-26E0D352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B33A13-74CD-A3BE-60D8-240397D20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C678C9-FF30-671A-0E3B-5E1E29E6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71110F-DC22-D8E5-AB5A-C6A927C8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479802-8FAF-4867-A146-077C12DBBE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13BA5DE-E35C-94CA-7A58-B7943FA5CDFC}"/>
              </a:ext>
            </a:extLst>
          </p:cNvPr>
          <p:cNvSpPr/>
          <p:nvPr userDrawn="1"/>
        </p:nvSpPr>
        <p:spPr>
          <a:xfrm>
            <a:off x="0" y="0"/>
            <a:ext cx="36000" cy="6858000"/>
          </a:xfrm>
          <a:prstGeom prst="rect">
            <a:avLst/>
          </a:prstGeom>
          <a:solidFill>
            <a:srgbClr val="F8B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xmlns="" id="{BF527383-FF63-0831-4852-7996E2D2CA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58047" y="5836703"/>
            <a:ext cx="57606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2904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32ECA-D63F-9AA2-3EC0-D26A81E6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90FC84-76A0-D2D4-DC71-B489AFEAD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5259F8-AE8E-9845-7E39-5380A4A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685AF39-6C4D-3F3C-CD59-541EAC72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E0A78E-3F80-212D-CD4F-D7C1A700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D548EB-C447-9F10-99EF-984A1BE27F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2B0D9D-5EE8-48B4-FCF5-A73625A79DFE}"/>
              </a:ext>
            </a:extLst>
          </p:cNvPr>
          <p:cNvSpPr/>
          <p:nvPr userDrawn="1"/>
        </p:nvSpPr>
        <p:spPr>
          <a:xfrm>
            <a:off x="0" y="0"/>
            <a:ext cx="36000" cy="6858000"/>
          </a:xfrm>
          <a:prstGeom prst="rect">
            <a:avLst/>
          </a:prstGeom>
          <a:solidFill>
            <a:srgbClr val="F8B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xmlns="" id="{D7BC58F7-51B4-AFA9-C5FB-0FED68C1BF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58047" y="5836703"/>
            <a:ext cx="57606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8840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8DD0F-4ED6-59CD-6365-AF77B7E26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BE2F6-FAE5-5710-0A8D-DDA4FED05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A14C42-C903-4FF0-BE1D-F12C36082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6F23CD-C38A-551C-2540-384C79E9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07A93B3-B503-9041-63BF-AB2C706D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15C798-BB61-ED96-5727-9A77BDAB7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5096E7-0604-7579-C2AF-6ACCAD420E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F1DC015-7C5F-EEF6-468E-53B58C05DD7A}"/>
              </a:ext>
            </a:extLst>
          </p:cNvPr>
          <p:cNvSpPr/>
          <p:nvPr userDrawn="1"/>
        </p:nvSpPr>
        <p:spPr>
          <a:xfrm>
            <a:off x="0" y="0"/>
            <a:ext cx="36000" cy="6858000"/>
          </a:xfrm>
          <a:prstGeom prst="rect">
            <a:avLst/>
          </a:prstGeom>
          <a:solidFill>
            <a:srgbClr val="F8B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xmlns="" id="{27B3DE57-43A8-729B-5BF7-87A12093AD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58047" y="5836703"/>
            <a:ext cx="57606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1824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42A9D7-18E3-0C45-5DA0-FF3478B2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EC69FF-8E01-B165-BB7C-77C1E420D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EFF806-810E-AA05-9A81-99B10C237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8850067-BFDA-8815-85B9-C0CB15582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B1B2F2-05EF-57CF-328A-62478A413F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B201FBD-AB8A-D0FC-102F-4E314E7F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D6F3F46-F936-8A1F-8F85-B3409B4E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93F944C-91F9-C43F-9D30-96D11DA3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84FA0A-F4ED-1811-5D25-69783D0664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9473602-8A6F-DFEE-0B0E-CC1FA7043745}"/>
              </a:ext>
            </a:extLst>
          </p:cNvPr>
          <p:cNvSpPr/>
          <p:nvPr userDrawn="1"/>
        </p:nvSpPr>
        <p:spPr>
          <a:xfrm>
            <a:off x="0" y="0"/>
            <a:ext cx="36000" cy="6858000"/>
          </a:xfrm>
          <a:prstGeom prst="rect">
            <a:avLst/>
          </a:prstGeom>
          <a:solidFill>
            <a:srgbClr val="F8B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Объект 6">
            <a:extLst>
              <a:ext uri="{FF2B5EF4-FFF2-40B4-BE49-F238E27FC236}">
                <a16:creationId xmlns:a16="http://schemas.microsoft.com/office/drawing/2014/main" xmlns="" id="{491BBD40-CA8C-A949-BB4E-3A9F2CB085F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58047" y="5836703"/>
            <a:ext cx="57606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64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AAB0A-110F-1E70-CB16-52B846CC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7181B4A-A93A-BF2C-D44F-C385956D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ED01C89-6176-CC2B-3749-31C8654C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6A60496-0559-3BD6-8953-6821B51C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6E3957-693A-820A-67AE-5BF1D98473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435956-74D2-7F18-D7C4-11EB5B2F0F5E}"/>
              </a:ext>
            </a:extLst>
          </p:cNvPr>
          <p:cNvSpPr/>
          <p:nvPr userDrawn="1"/>
        </p:nvSpPr>
        <p:spPr>
          <a:xfrm>
            <a:off x="0" y="0"/>
            <a:ext cx="36000" cy="6858000"/>
          </a:xfrm>
          <a:prstGeom prst="rect">
            <a:avLst/>
          </a:prstGeom>
          <a:solidFill>
            <a:srgbClr val="F8B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6">
            <a:extLst>
              <a:ext uri="{FF2B5EF4-FFF2-40B4-BE49-F238E27FC236}">
                <a16:creationId xmlns:a16="http://schemas.microsoft.com/office/drawing/2014/main" xmlns="" id="{4F24875B-356C-DF61-BA3B-98D57EF044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58047" y="5836703"/>
            <a:ext cx="57606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9530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5F38D7B-C1A2-F7FE-6E56-910F177C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584D11-5354-6D65-E2FE-979AE58D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DF6CB02-6111-1211-7059-32F2A597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3890A73-1B65-0CD2-6179-376BB37DE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62A39CF-6E87-AB59-DC5B-CBC9F8047D8C}"/>
              </a:ext>
            </a:extLst>
          </p:cNvPr>
          <p:cNvSpPr/>
          <p:nvPr userDrawn="1"/>
        </p:nvSpPr>
        <p:spPr>
          <a:xfrm>
            <a:off x="0" y="0"/>
            <a:ext cx="36000" cy="6858000"/>
          </a:xfrm>
          <a:prstGeom prst="rect">
            <a:avLst/>
          </a:prstGeom>
          <a:solidFill>
            <a:srgbClr val="F8B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6">
            <a:extLst>
              <a:ext uri="{FF2B5EF4-FFF2-40B4-BE49-F238E27FC236}">
                <a16:creationId xmlns:a16="http://schemas.microsoft.com/office/drawing/2014/main" xmlns="" id="{D86585CF-4510-3D6C-69C5-B6F21F166C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58047" y="5836703"/>
            <a:ext cx="57606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5404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CEAA2B-5647-4D8F-1055-CD469041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70A477-B33B-1529-6FA5-BC8623336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FF84B2-408C-5432-7C20-357C541D1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1C616F-38EC-2FD0-04C9-0FE5A51B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A19B5-56A6-5BE3-56D5-E94159BC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E9DDEFB-1E82-0368-FE93-F1B8A8DB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720CA89-1DCD-C42D-8605-435A146AF4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D6A7642-61BF-A7A4-422B-804C9660F879}"/>
              </a:ext>
            </a:extLst>
          </p:cNvPr>
          <p:cNvSpPr/>
          <p:nvPr userDrawn="1"/>
        </p:nvSpPr>
        <p:spPr>
          <a:xfrm>
            <a:off x="0" y="0"/>
            <a:ext cx="36000" cy="6858000"/>
          </a:xfrm>
          <a:prstGeom prst="rect">
            <a:avLst/>
          </a:prstGeom>
          <a:solidFill>
            <a:srgbClr val="F8B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xmlns="" id="{59514019-811B-EFDF-9288-B10A936DA4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58047" y="5836703"/>
            <a:ext cx="57606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8920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AADE3-2532-46EE-3BEC-F1AFC07A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C841187-C043-A8E5-8A1D-D28596B90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0C43F22-D93F-8005-35E4-0150B6008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AADCB4F-8DA4-C16B-3136-7C6E0BA5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F7D7A72-08DB-6C3F-AC21-ABF15A12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1F9DC2-71BF-030A-A036-7CB38C56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3FA67B-C86C-E078-4881-7D1A702F78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0" y="6191250"/>
            <a:ext cx="12192000" cy="66675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C6146F2-3CC0-E711-7D8A-F33C34B9A6BD}"/>
              </a:ext>
            </a:extLst>
          </p:cNvPr>
          <p:cNvSpPr/>
          <p:nvPr userDrawn="1"/>
        </p:nvSpPr>
        <p:spPr>
          <a:xfrm>
            <a:off x="0" y="0"/>
            <a:ext cx="36000" cy="6858000"/>
          </a:xfrm>
          <a:prstGeom prst="rect">
            <a:avLst/>
          </a:prstGeom>
          <a:solidFill>
            <a:srgbClr val="F8BC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6">
            <a:extLst>
              <a:ext uri="{FF2B5EF4-FFF2-40B4-BE49-F238E27FC236}">
                <a16:creationId xmlns:a16="http://schemas.microsoft.com/office/drawing/2014/main" xmlns="" id="{43F9DF75-2AEE-9826-3DF8-ED7D37313E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58047" y="5836703"/>
            <a:ext cx="576064" cy="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4906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F781A2-6C2F-A2EC-702E-89F2AA8D3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71DC0C-6ADC-2EF5-252C-616D3AA65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E01317-C936-A59D-E24E-2AF228657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254A0-4D9C-498B-BEFF-DE32EB992F7B}" type="datetimeFigureOut">
              <a:rPr lang="ru-RU" smtClean="0"/>
              <a:t>19.09.2024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ECFDFE-9596-50BD-67D0-1AC6B5958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44E8BA-79CC-26FE-1D8A-E03522E1E6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17100-2D3E-433E-9AC8-E8D491A36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0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7E31E1-C842-F687-AE9A-804877FDA36F}"/>
              </a:ext>
            </a:extLst>
          </p:cNvPr>
          <p:cNvSpPr txBox="1"/>
          <p:nvPr/>
        </p:nvSpPr>
        <p:spPr>
          <a:xfrm>
            <a:off x="3585548" y="1772816"/>
            <a:ext cx="69127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0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 Особенности   настройки и </a:t>
            </a:r>
            <a:r>
              <a:rPr lang="ru-RU" sz="5000" b="1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траблшутинга</a:t>
            </a:r>
            <a:r>
              <a:rPr lang="ru-RU" sz="50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потоков </a:t>
            </a:r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</a:t>
            </a:r>
            <a:endParaRPr lang="ru-RU" sz="5000" b="1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6435F9-8E85-B800-FB45-2D014BB736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51784" y="5229200"/>
            <a:ext cx="1440000" cy="28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DE74E2-9339-BCCC-ADD2-9205EBC42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94640" y="260648"/>
            <a:ext cx="762000" cy="1143000"/>
          </a:xfrm>
          <a:prstGeom prst="rect">
            <a:avLst/>
          </a:prstGeom>
        </p:spPr>
      </p:pic>
      <p:pic>
        <p:nvPicPr>
          <p:cNvPr id="6" name="Picture 3" descr="F:\logo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5733256"/>
            <a:ext cx="17430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7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2C195E-0FFD-F77C-3EA0-F156400AA733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 – L2/L3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2A8CE2-D60C-5F37-77F0-BC03E460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76000" y="1268760"/>
            <a:ext cx="1440000" cy="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932683" y="1700808"/>
            <a:ext cx="77087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ISDN PRI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Primary Rate Interface)/EDSS1 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имеет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D-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канал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(TS16)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B-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каналы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ITU-T Q.931</a:t>
            </a: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PRI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Это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CCS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, внеканальная сигнализация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Имеет расширение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QSIG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– передача имен абонентов, дополнительные типы сообщений,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вендерные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расширения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Сторона Оператора –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NET,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сторона абонента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CPE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73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2C195E-0FFD-F77C-3EA0-F156400AA733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Тестовый стенд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2A8CE2-D60C-5F37-77F0-BC03E460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76000" y="1268760"/>
            <a:ext cx="1440000" cy="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932683" y="1700808"/>
            <a:ext cx="465926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Шлюз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Alvis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1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ТфОП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имитирует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поток Оператора Связи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Шлюз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Alvis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имитирует прием потока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на стороне абонента и маршрутизирует звонки на УПАТС или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Asterisk/IP-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телефоны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Panasonic NCP500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– имитирует УПАТС Абонента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IP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-телефон 201 – имитирует подключение по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SIP 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IP-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телефон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84957654321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– имитирует внешнего абонента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218" name="Picture 2" descr="F:\_cust\asterconf\Alvis-astconf-set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330928"/>
            <a:ext cx="4983468" cy="297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76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2C195E-0FFD-F77C-3EA0-F156400AA733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L1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2A8CE2-D60C-5F37-77F0-BC03E460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76000" y="1268760"/>
            <a:ext cx="1440000" cy="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932683" y="1700808"/>
            <a:ext cx="4659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Сбой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оборудования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Проблемы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кроссировки</a:t>
            </a: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Проблемы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сихронизации</a:t>
            </a: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Параметры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L1:CRC4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HDB3/AMI</a:t>
            </a: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Маска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таймслотов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B-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каналов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Проблемы на трассе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мультиплексоры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: AIS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, 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TDMoIP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уход частоты,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джиттер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, потери и задержки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5779" y="1350917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buClr>
                <a:srgbClr val="FFB100"/>
              </a:buClr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Проблема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6000" y="134076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buClr>
                <a:srgbClr val="FFB100"/>
              </a:buClr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Решение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4616" y="1697757"/>
            <a:ext cx="6096000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Loopback/</a:t>
            </a:r>
            <a:r>
              <a:rPr lang="en-US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Loopplug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проверить порт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Светодиод 3в - светится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Перестроить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синхр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Параметры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L1: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Перестроить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Выяснить у Оператора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BERT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тестирование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Замена </a:t>
            </a:r>
            <a:r>
              <a:rPr lang="en-US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TDMoIP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на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SIP,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переход на «четный»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– на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совети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Оператора Связи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5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2C195E-0FFD-F77C-3EA0-F156400AA733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L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/3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2A8CE2-D60C-5F37-77F0-BC03E460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76000" y="1268760"/>
            <a:ext cx="1440000" cy="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932683" y="1700808"/>
            <a:ext cx="465926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Неверные типы номеров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A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(National/Unknown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итп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)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Неверный формат номеров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A,B,C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Неверный </a:t>
            </a:r>
            <a:r>
              <a:rPr lang="en-US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CallerPres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/Screening Indicator.</a:t>
            </a: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Включение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CF/FF/CCBS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Неверный тип сигнализации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Неверное выбранный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NET/CPE</a:t>
            </a: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Проблемы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Progress Indicator</a:t>
            </a: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Подмена номера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A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- блокировка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5779" y="1350917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buClr>
                <a:srgbClr val="FFB100"/>
              </a:buClr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Проблема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16000" y="1340768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buClr>
                <a:srgbClr val="FFB100"/>
              </a:buClr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Решение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44616" y="1697757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Сделать входящий, настроить по нему, уточнить у Оператора Связи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К Оператору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Перестроить как в входящих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Отключить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Перестроить по входящему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Перестроить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Уточнить у Оператора Связи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Устранение проблем совместно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сОператором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Связи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21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2C195E-0FFD-F77C-3EA0-F156400AA733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Методы отладки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2A8CE2-D60C-5F37-77F0-BC03E4601B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376000" y="1268760"/>
            <a:ext cx="1440000" cy="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932683" y="1700808"/>
            <a:ext cx="9051749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Уровень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L1 – </a:t>
            </a:r>
            <a:r>
              <a:rPr lang="ru-RU" dirty="0" smtClean="0">
                <a:solidFill>
                  <a:srgbClr val="FFB100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светодиод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алармы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, счетчики,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иструменты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DAHDI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Трассировка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PRI: </a:t>
            </a:r>
            <a:r>
              <a:rPr lang="en-US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pri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set debug 1 span 1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Сравнение входящего и исходящего звонков, обычно параметры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A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B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абонентов меняются местами.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Привлечение Оператора Связи к отладке. 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Сделать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SIP/E1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звонок, запись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Wireshark – RTP Analyzer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5779" y="135091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49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DE74E2-9339-BCCC-ADD2-9205EBC42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08568" y="5358366"/>
            <a:ext cx="762000" cy="1143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041B13C-4EE6-E59E-81FB-851DEAE59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07768" y="2708920"/>
            <a:ext cx="1440000" cy="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4F5F150-7AA3-667C-9075-C5D43A3D4C14}"/>
              </a:ext>
            </a:extLst>
          </p:cNvPr>
          <p:cNvSpPr txBox="1"/>
          <p:nvPr/>
        </p:nvSpPr>
        <p:spPr>
          <a:xfrm>
            <a:off x="3935760" y="620688"/>
            <a:ext cx="72728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Спасибо за внимание!</a:t>
            </a:r>
            <a:endParaRPr kumimoji="0" lang="ru-RU" sz="4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CFCCF0-DA33-055D-F3DE-D0C889544CA4}"/>
              </a:ext>
            </a:extLst>
          </p:cNvPr>
          <p:cNvSpPr txBox="1"/>
          <p:nvPr/>
        </p:nvSpPr>
        <p:spPr>
          <a:xfrm>
            <a:off x="3935760" y="1649190"/>
            <a:ext cx="537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</a:rPr>
              <a:t>Буду рад ответить на все ваши вопросы сейчас или свяжитесь со мной в будущем:</a:t>
            </a:r>
          </a:p>
        </p:txBody>
      </p:sp>
      <p:sp>
        <p:nvSpPr>
          <p:cNvPr id="13" name="Прямоугольник: скругленные углы 7">
            <a:extLst>
              <a:ext uri="{FF2B5EF4-FFF2-40B4-BE49-F238E27FC236}">
                <a16:creationId xmlns:a16="http://schemas.microsoft.com/office/drawing/2014/main" xmlns="" id="{72F54947-5A6A-D6A4-8860-65B2FAE08733}"/>
              </a:ext>
            </a:extLst>
          </p:cNvPr>
          <p:cNvSpPr/>
          <p:nvPr/>
        </p:nvSpPr>
        <p:spPr>
          <a:xfrm>
            <a:off x="4251958" y="2884759"/>
            <a:ext cx="1898064" cy="665467"/>
          </a:xfrm>
          <a:prstGeom prst="roundRect">
            <a:avLst>
              <a:gd name="adj" fmla="val 55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4" descr="F:\logo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936002"/>
            <a:ext cx="1802517" cy="54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285FAA5-FFEE-AE57-F53F-E665A35EBBDF}"/>
              </a:ext>
            </a:extLst>
          </p:cNvPr>
          <p:cNvSpPr txBox="1"/>
          <p:nvPr/>
        </p:nvSpPr>
        <p:spPr>
          <a:xfrm>
            <a:off x="6888088" y="3206872"/>
            <a:ext cx="2646878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prstClr val="white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Максим </a:t>
            </a:r>
            <a:r>
              <a:rPr lang="ru-RU" b="1" dirty="0" smtClean="0">
                <a:solidFill>
                  <a:prstClr val="white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Шабров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noProof="0" dirty="0" smtClean="0">
                <a:solidFill>
                  <a:prstClr val="white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maxim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@otx.ru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http://mh.otx.ru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Za</a:t>
            </a:r>
            <a:r>
              <a:rPr lang="en-US" sz="2000" dirty="0" smtClean="0">
                <a:solidFill>
                  <a:prstClr val="white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vr2008</a:t>
            </a:r>
            <a:endParaRPr lang="ru-RU" sz="2000" dirty="0" smtClean="0">
              <a:solidFill>
                <a:prstClr val="white"/>
              </a:solidFill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-52"/>
              </a:rPr>
              <a:t>+7 4852 593 060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5956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11F04-55E6-FEFA-F3F8-5A460C1D8648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 чем доклад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1055440" y="1988840"/>
            <a:ext cx="1008112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</a:t>
            </a:r>
            <a:endParaRPr lang="en-US" sz="2000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Области применения в настоящее время</a:t>
            </a:r>
            <a:endParaRPr lang="en-US" sz="2000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Тестовый стенд </a:t>
            </a:r>
            <a:r>
              <a:rPr lang="en-US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Проблемы физики </a:t>
            </a:r>
            <a:r>
              <a:rPr lang="en-US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(L1)</a:t>
            </a:r>
            <a:endParaRPr lang="en-US" sz="2000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Проблемы </a:t>
            </a: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сигнализации </a:t>
            </a:r>
            <a:r>
              <a:rPr lang="en-US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PRI (L2/L3)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Некоторые полезности</a:t>
            </a:r>
            <a:endParaRPr lang="en-US" sz="2000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55E16A-FFC8-2A59-2031-A0CF5DA6A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9616" y="1268760"/>
            <a:ext cx="1440000" cy="28800"/>
          </a:xfrm>
          <a:prstGeom prst="rect">
            <a:avLst/>
          </a:prstGeom>
        </p:spPr>
      </p:pic>
      <p:pic>
        <p:nvPicPr>
          <p:cNvPr id="5" name="Picture 4" descr="F:\logo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941168"/>
            <a:ext cx="1802517" cy="54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700" y="4835844"/>
            <a:ext cx="1143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7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11F04-55E6-FEFA-F3F8-5A460C1D8648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E1- 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Физика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467599" y="2276872"/>
            <a:ext cx="561662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это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поток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цифрового канала данных, общая пропускная способность которого достигает 2048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кбит/секунду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.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Передается либо по медным линями (2 симметричные витые пары), также есть вариант коаксиального кабеля (рудимент).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ITU-T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G.703/G.704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55E16A-FFC8-2A59-2031-A0CF5DA6A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9616" y="1268760"/>
            <a:ext cx="1440000" cy="28800"/>
          </a:xfrm>
          <a:prstGeom prst="rect">
            <a:avLst/>
          </a:prstGeom>
        </p:spPr>
      </p:pic>
      <p:pic>
        <p:nvPicPr>
          <p:cNvPr id="9" name="Picture 2" descr="E1-rj45-pinou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16" y="2780928"/>
            <a:ext cx="4061343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61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11F04-55E6-FEFA-F3F8-5A460C1D8648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E1- 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Физика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911424" y="1700808"/>
            <a:ext cx="44644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это 2048 кбит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сек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Скорость передачи – 2048 кбит/с ± 50 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ррm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(1 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ррm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point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per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million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) равен 10-6),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допускается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отклонение частоты передаваемого сигнала на ± </a:t>
            </a:r>
            <a:r>
              <a:rPr lang="ru-RU" dirty="0">
                <a:solidFill>
                  <a:srgbClr val="FF0000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102,4 Гц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.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55E16A-FFC8-2A59-2031-A0CF5DA6A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9616" y="1268760"/>
            <a:ext cx="1440000" cy="28800"/>
          </a:xfrm>
          <a:prstGeom prst="rect">
            <a:avLst/>
          </a:prstGeom>
        </p:spPr>
      </p:pic>
      <p:pic>
        <p:nvPicPr>
          <p:cNvPr id="4098" name="Picture 2" descr="SIP E1 ISDN PRI - SS7 Шлюзы Alvis-GW-2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83" y="2492896"/>
            <a:ext cx="5112568" cy="18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79363" y="4731054"/>
            <a:ext cx="5147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Аппаратный частотомер в шлюзах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Alvis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564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11F04-55E6-FEFA-F3F8-5A460C1D8648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E1- 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Физика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6524512" y="1556792"/>
            <a:ext cx="461204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В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всегда есть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Master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, раздающий синхронизацию на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Slave.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В случае подключения к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ТфОП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Оператор Связи – АТС абонента как правило мастером является оператор, а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слэйвом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– абонент. 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Типичная проблема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: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нарушение распределения синхронизации.</a:t>
            </a: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55E16A-FFC8-2A59-2031-A0CF5DA6A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9616" y="1268760"/>
            <a:ext cx="1440000" cy="288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14" y="1700808"/>
            <a:ext cx="5025367" cy="195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50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11F04-55E6-FEFA-F3F8-5A460C1D8648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E1- 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Физика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Структура потока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911424" y="1700808"/>
            <a:ext cx="446449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это 2048 кбит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сек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Используемые типы кодирования: HDB3 (AMI – в старых системах передачи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).</a:t>
            </a: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55E16A-FFC8-2A59-2031-A0CF5DA6A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9616" y="1268760"/>
            <a:ext cx="1440000" cy="28800"/>
          </a:xfrm>
          <a:prstGeom prst="rect">
            <a:avLst/>
          </a:prstGeom>
        </p:spPr>
      </p:pic>
      <p:pic>
        <p:nvPicPr>
          <p:cNvPr id="3076" name="Picture 4" descr="8.1.Цифровой поток е1. Структура пото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700808"/>
            <a:ext cx="3456384" cy="169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522" y="3927674"/>
            <a:ext cx="23050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16080" y="3613666"/>
            <a:ext cx="3977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Линейное кодирование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HDB3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1385" y="4653136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Форма импульса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10" y="4523179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5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11F04-55E6-FEFA-F3F8-5A460C1D8648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E1- 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Физика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Структура потока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1487488" y="2924944"/>
            <a:ext cx="446449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Передается фреймами по 256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бит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Структурированный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поток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имеет временное мультиплексирование и поделен на 32 </a:t>
            </a: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таймслота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на фрейм по 8 бит на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слот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55E16A-FFC8-2A59-2031-A0CF5DA6A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9616" y="1268760"/>
            <a:ext cx="1440000" cy="28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66" y="1988840"/>
            <a:ext cx="8351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24971" y="2930132"/>
            <a:ext cx="420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Ск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рость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: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64кбит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сек на 1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таймслот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4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11F04-55E6-FEFA-F3F8-5A460C1D8648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E1- 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Физика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Структура потока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407368" y="3646472"/>
            <a:ext cx="446449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Таймслот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0 – служебный, используется для синхронизации фреймов.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55E16A-FFC8-2A59-2031-A0CF5DA6A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9616" y="1268760"/>
            <a:ext cx="1440000" cy="28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66" y="1988840"/>
            <a:ext cx="8351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5170" y="350245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Таймслот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 16 – обычно сигнализация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ISDN PRI, D-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канал, у ОКС-7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(SS#7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) обычно ТС1 или ТС16 или вообще поток без сигнализации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2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611F04-55E6-FEFA-F3F8-5A460C1D8648}"/>
              </a:ext>
            </a:extLst>
          </p:cNvPr>
          <p:cNvSpPr txBox="1"/>
          <p:nvPr/>
        </p:nvSpPr>
        <p:spPr>
          <a:xfrm>
            <a:off x="1055440" y="406405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Основы 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E1- 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Физика</a:t>
            </a:r>
            <a:r>
              <a:rPr lang="en-US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</a:t>
            </a:r>
            <a:r>
              <a:rPr lang="ru-RU" sz="3600" b="1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Структура потока</a:t>
            </a:r>
            <a:endParaRPr lang="ru-RU" sz="3600" b="1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E74668-28C7-9C60-8DCC-2C5B0165235B}"/>
              </a:ext>
            </a:extLst>
          </p:cNvPr>
          <p:cNvSpPr txBox="1"/>
          <p:nvPr/>
        </p:nvSpPr>
        <p:spPr>
          <a:xfrm>
            <a:off x="407368" y="3646472"/>
            <a:ext cx="44644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Остальные слоты – передача звука, </a:t>
            </a:r>
            <a:r>
              <a:rPr lang="en-US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B-</a:t>
            </a:r>
            <a:r>
              <a:rPr lang="ru-RU" dirty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каналы.</a:t>
            </a: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ru-RU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>
              <a:spcAft>
                <a:spcPts val="1800"/>
              </a:spcAft>
              <a:buClr>
                <a:srgbClr val="FFB100"/>
              </a:buClr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55E16A-FFC8-2A59-2031-A0CF5DA6AC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99616" y="1268760"/>
            <a:ext cx="1440000" cy="28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66" y="1988840"/>
            <a:ext cx="835183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5170" y="3502456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Звук передается с частотой 8000 </a:t>
            </a:r>
            <a:r>
              <a:rPr lang="ru-RU" dirty="0" err="1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сэмплов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/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сек</a:t>
            </a:r>
          </a:p>
          <a:p>
            <a:pPr marL="342900" indent="-342900">
              <a:spcAft>
                <a:spcPts val="1800"/>
              </a:spcAft>
              <a:buClr>
                <a:srgbClr val="FFB100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Обычно кодируется кодеками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G.711a </a:t>
            </a:r>
            <a:r>
              <a:rPr lang="ru-RU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или </a:t>
            </a:r>
            <a:r>
              <a:rPr lang="en-US" dirty="0" smtClean="0">
                <a:solidFill>
                  <a:schemeClr val="bg1"/>
                </a:solidFill>
                <a:latin typeface="Montserrat" panose="00000500000000000000" pitchFamily="2" charset="-52"/>
                <a:ea typeface="Open Sans" pitchFamily="34" charset="0"/>
                <a:cs typeface="Open Sans" pitchFamily="34" charset="0"/>
              </a:rPr>
              <a:t>G.711u</a:t>
            </a:r>
            <a:endParaRPr lang="ru-RU" dirty="0">
              <a:solidFill>
                <a:schemeClr val="bg1"/>
              </a:solidFill>
              <a:latin typeface="Montserrat" panose="00000500000000000000" pitchFamily="2" charset="-52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33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615</Words>
  <Application>Microsoft Office PowerPoint</Application>
  <PresentationFormat>Произвольный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Maxim</cp:lastModifiedBy>
  <cp:revision>44</cp:revision>
  <dcterms:created xsi:type="dcterms:W3CDTF">2023-08-08T07:47:50Z</dcterms:created>
  <dcterms:modified xsi:type="dcterms:W3CDTF">2024-09-19T22:02:52Z</dcterms:modified>
</cp:coreProperties>
</file>